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28.xml.rels" ContentType="application/vnd.openxmlformats-package.relationships+xml"/>
  <Override PartName="/ppt/slideLayouts/_rels/slideLayout4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8.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13.xml.rels" ContentType="application/vnd.openxmlformats-package.relationships+xml"/>
  <Override PartName="/ppt/slideLayouts/_rels/slideLayout4.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41.xml.rels" ContentType="application/vnd.openxmlformats-package.relationships+xml"/>
  <Override PartName="/ppt/slideLayouts/_rels/slideLayout24.xml.rels" ContentType="application/vnd.openxmlformats-package.relationships+xml"/>
  <Override PartName="/ppt/slideLayouts/_rels/slideLayout17.xml.rels" ContentType="application/vnd.openxmlformats-package.relationships+xml"/>
  <Override PartName="/ppt/slideLayouts/_rels/slideLayout34.xml.rels" ContentType="application/vnd.openxmlformats-package.relationships+xml"/>
  <Override PartName="/ppt/slideLayouts/_rels/slideLayout25.xml.rels" ContentType="application/vnd.openxmlformats-package.relationships+xml"/>
  <Override PartName="/ppt/slideLayouts/_rels/slideLayout42.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40.xml.rels" ContentType="application/vnd.openxmlformats-package.relationships+xml"/>
  <Override PartName="/ppt/slideLayouts/_rels/slideLayout23.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xml.rels" ContentType="application/vnd.openxmlformats-package.relationships+xml"/>
  <Override PartName="/ppt/slideLayouts/_rels/slideLayout29.xml.rels" ContentType="application/vnd.openxmlformats-package.relationships+xml"/>
  <Override PartName="/ppt/slideLayouts/_rels/slideLayout46.xml.rels" ContentType="application/vnd.openxmlformats-package.relationships+xml"/>
  <Override PartName="/ppt/slideLayouts/slideLayout26.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slideLayouts/slideLayout23.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37.xml" ContentType="application/vnd.openxmlformats-officedocument.presentationml.slideLayout+xml"/>
  <Override PartName="/ppt/slideLayouts/slideLayout3.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29.xml" ContentType="application/vnd.openxmlformats-officedocument.presentationml.slideLayout+xml"/>
  <Override PartName="/ppt/slideLayouts/slideLayout46.xml" ContentType="application/vnd.openxmlformats-officedocument.presentationml.slideLayout+xml"/>
  <Override PartName="/ppt/slideLayouts/slideLayout39.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48.xml" ContentType="application/vnd.openxmlformats-officedocument.presentationml.slideLayout+xml"/>
  <Override PartName="/ppt/slideLayouts/slideLayout6.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45.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44.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29.png" ContentType="image/png"/>
  <Override PartName="/ppt/media/image28.png" ContentType="image/png"/>
  <Override PartName="/ppt/media/image27.png" ContentType="image/png"/>
  <Override PartName="/ppt/media/image19.png" ContentType="image/png"/>
  <Override PartName="/ppt/media/image4.png" ContentType="image/png"/>
  <Override PartName="/ppt/media/image6.png" ContentType="image/png"/>
  <Override PartName="/ppt/media/image11.png" ContentType="image/png"/>
  <Override PartName="/ppt/media/image20.png" ContentType="image/png"/>
  <Override PartName="/ppt/media/image12.png" ContentType="image/png"/>
  <Override PartName="/ppt/media/image7.png" ContentType="image/png"/>
  <Override PartName="/ppt/media/image21.png" ContentType="image/png"/>
  <Override PartName="/ppt/media/image8.png" ContentType="image/png"/>
  <Override PartName="/ppt/media/image13.png" ContentType="image/png"/>
  <Override PartName="/ppt/media/image30.png" ContentType="image/png"/>
  <Override PartName="/ppt/media/image22.png" ContentType="image/png"/>
  <Override PartName="/ppt/media/image5.png" ContentType="image/png"/>
  <Override PartName="/ppt/media/image10.png" ContentType="image/png"/>
  <Override PartName="/ppt/media/image9.png" ContentType="image/png"/>
  <Override PartName="/ppt/media/image3.png" ContentType="image/png"/>
  <Override PartName="/ppt/media/image2.png" ContentType="image/png"/>
  <Override PartName="/ppt/media/image1.png" ContentType="image/png"/>
  <Override PartName="/ppt/media/image14.png" ContentType="image/png"/>
  <Override PartName="/ppt/media/image31.png" ContentType="image/png"/>
  <Override PartName="/ppt/media/image23.png" ContentType="image/png"/>
  <Override PartName="/ppt/media/image15.png" ContentType="image/png"/>
  <Override PartName="/ppt/media/image32.png" ContentType="image/png"/>
  <Override PartName="/ppt/media/image24.png" ContentType="image/png"/>
  <Override PartName="/ppt/media/image16.png" ContentType="image/png"/>
  <Override PartName="/ppt/media/image33.png" ContentType="image/png"/>
  <Override PartName="/ppt/media/image17.png" ContentType="image/png"/>
  <Override PartName="/ppt/media/image25.png" ContentType="image/png"/>
  <Override PartName="/ppt/media/image18.png" ContentType="image/png"/>
  <Override PartName="/ppt/media/image26.png" ContentType="image/png"/>
  <Override PartName="/ppt/slides/_rels/slide5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62.xml.rels" ContentType="application/vnd.openxmlformats-package.relationships+xml"/>
  <Override PartName="/ppt/slides/_rels/slide28.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34.xml.rels" ContentType="application/vnd.openxmlformats-package.relationships+xml"/>
  <Override PartName="/ppt/slides/_rels/slide51.xml.rels" ContentType="application/vnd.openxmlformats-package.relationships+xml"/>
  <Override PartName="/ppt/slides/_rels/slide17.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9.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60.xml.rels" ContentType="application/vnd.openxmlformats-package.relationships+xml"/>
  <Override PartName="/ppt/slides/_rels/slide26.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65.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3.xml.rels" ContentType="application/vnd.openxmlformats-package.relationships+xml"/>
  <Override PartName="/ppt/slides/_rels/slide31.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24.xml.rels" ContentType="application/vnd.openxmlformats-package.relationships+xml"/>
  <Override PartName="/ppt/slides/_rels/slide41.xml.rels" ContentType="application/vnd.openxmlformats-package.relationships+xml"/>
  <Override PartName="/ppt/slides/_rels/slide32.xml.rels" ContentType="application/vnd.openxmlformats-package.relationships+xml"/>
  <Override PartName="/ppt/slides/_rels/slide35.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_rels/slide38.xml.rels" ContentType="application/vnd.openxmlformats-package.relationships+xml"/>
  <Override PartName="/ppt/slides/_rels/slide63.xml.rels" ContentType="application/vnd.openxmlformats-package.relationships+xml"/>
  <Override PartName="/ppt/slides/_rels/slide20.xml.rels" ContentType="application/vnd.openxmlformats-package.relationships+xml"/>
  <Override PartName="/ppt/slides/_rels/slide55.xml.rels" ContentType="application/vnd.openxmlformats-package.relationships+xml"/>
  <Override PartName="/ppt/slides/_rels/slide12.xml.rels" ContentType="application/vnd.openxmlformats-package.relationships+xml"/>
  <Override PartName="/ppt/slides/_rels/slide39.xml.rels" ContentType="application/vnd.openxmlformats-package.relationships+xml"/>
  <Override PartName="/ppt/slides/_rels/slide64.xml.rels" ContentType="application/vnd.openxmlformats-package.relationships+xml"/>
  <Override PartName="/ppt/slides/_rels/slide21.xml.rels" ContentType="application/vnd.openxmlformats-package.relationships+xml"/>
  <Override PartName="/ppt/slides/_rels/slide56.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65.xml" ContentType="application/vnd.openxmlformats-officedocument.presentationml.slide+xml"/>
  <Override PartName="/ppt/slides/slide31.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5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3DD0E6D-7866-4D63-94A6-9FF5DD945A3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 name="Picture 19" descr="Logo_TUC_de_RGB"/>
          <p:cNvPicPr/>
          <p:nvPr/>
        </p:nvPicPr>
        <p:blipFill>
          <a:blip r:embed="rId2"/>
          <a:stretch/>
        </p:blipFill>
        <p:spPr>
          <a:xfrm>
            <a:off x="0" y="0"/>
            <a:ext cx="3052440" cy="562320"/>
          </a:xfrm>
          <a:prstGeom prst="rect">
            <a:avLst/>
          </a:prstGeom>
          <a:ln w="0">
            <a:noFill/>
          </a:ln>
        </p:spPr>
      </p:pic>
      <p:pic>
        <p:nvPicPr>
          <p:cNvPr id="4" name="Grafik 2" descr=""/>
          <p:cNvPicPr/>
          <p:nvPr/>
        </p:nvPicPr>
        <p:blipFill>
          <a:blip r:embed="rId3"/>
          <a:stretch/>
        </p:blipFill>
        <p:spPr>
          <a:xfrm>
            <a:off x="7430400" y="134640"/>
            <a:ext cx="3698280" cy="514440"/>
          </a:xfrm>
          <a:prstGeom prst="rect">
            <a:avLst/>
          </a:prstGeom>
          <a:ln w="0">
            <a:noFill/>
          </a:ln>
        </p:spPr>
      </p:pic>
      <p:sp>
        <p:nvSpPr>
          <p:cNvPr id="5" name="CustomShape 4"/>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6" name="CustomShape 5"/>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7"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47"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A44EAD5-939E-414B-B2F2-1DBB949E10F0}" type="slidenum">
              <a:rPr b="0" lang="de-DE" sz="1800" spc="-1" strike="noStrike">
                <a:solidFill>
                  <a:srgbClr val="808080"/>
                </a:solidFill>
                <a:latin typeface="Arial Unicode MS"/>
                <a:ea typeface="DejaVu Sans"/>
              </a:rPr>
              <a:t>5</a:t>
            </a:fld>
            <a:endParaRPr b="0" lang="en-GB" sz="1800" spc="-1" strike="noStrike">
              <a:solidFill>
                <a:srgbClr val="000000"/>
              </a:solidFill>
              <a:latin typeface="Arial"/>
            </a:endParaRPr>
          </a:p>
        </p:txBody>
      </p:sp>
      <p:sp>
        <p:nvSpPr>
          <p:cNvPr id="48" name="CustomShape 3"/>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49" name="Picture 19" descr="Logo_TUC_de_RGB"/>
          <p:cNvPicPr/>
          <p:nvPr/>
        </p:nvPicPr>
        <p:blipFill>
          <a:blip r:embed="rId2"/>
          <a:stretch/>
        </p:blipFill>
        <p:spPr>
          <a:xfrm>
            <a:off x="0" y="0"/>
            <a:ext cx="3052440" cy="562320"/>
          </a:xfrm>
          <a:prstGeom prst="rect">
            <a:avLst/>
          </a:prstGeom>
          <a:ln w="0">
            <a:noFill/>
          </a:ln>
        </p:spPr>
      </p:pic>
      <p:pic>
        <p:nvPicPr>
          <p:cNvPr id="50" name="Grafik 2" descr=""/>
          <p:cNvPicPr/>
          <p:nvPr/>
        </p:nvPicPr>
        <p:blipFill>
          <a:blip r:embed="rId3"/>
          <a:stretch/>
        </p:blipFill>
        <p:spPr>
          <a:xfrm>
            <a:off x="7430400" y="134640"/>
            <a:ext cx="3698280" cy="514440"/>
          </a:xfrm>
          <a:prstGeom prst="rect">
            <a:avLst/>
          </a:prstGeom>
          <a:ln w="0">
            <a:noFill/>
          </a:ln>
        </p:spPr>
      </p:pic>
      <p:sp>
        <p:nvSpPr>
          <p:cNvPr id="51" name="CustomShape 4"/>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52" name="CustomShape 5"/>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8549495-D389-455B-801E-B6888D2F367D}" type="slidenum">
              <a:rPr b="0" lang="de-DE" sz="1800" spc="-1" strike="noStrike">
                <a:solidFill>
                  <a:srgbClr val="808080"/>
                </a:solidFill>
                <a:latin typeface="Arial Unicode MS"/>
                <a:ea typeface="DejaVu Sans"/>
              </a:rPr>
              <a:t>5</a:t>
            </a:fld>
            <a:endParaRPr b="0" lang="en-GB" sz="1800" spc="-1" strike="noStrike">
              <a:solidFill>
                <a:srgbClr val="000000"/>
              </a:solidFill>
              <a:latin typeface="Arial"/>
            </a:endParaRPr>
          </a:p>
        </p:txBody>
      </p:sp>
      <p:sp>
        <p:nvSpPr>
          <p:cNvPr id="53"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93"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A73D2CA-25D3-4228-B9C2-65641B4DB006}" type="slidenum">
              <a:rPr b="0" lang="de-DE" sz="1800" spc="-1" strike="noStrike">
                <a:solidFill>
                  <a:srgbClr val="808080"/>
                </a:solidFill>
                <a:latin typeface="Arial Unicode MS"/>
                <a:ea typeface="DejaVu Sans"/>
              </a:rPr>
              <a:t>31</a:t>
            </a:fld>
            <a:endParaRPr b="0" lang="en-GB" sz="1800" spc="-1" strike="noStrike">
              <a:solidFill>
                <a:srgbClr val="000000"/>
              </a:solidFill>
              <a:latin typeface="Arial"/>
            </a:endParaRPr>
          </a:p>
        </p:txBody>
      </p:sp>
      <p:sp>
        <p:nvSpPr>
          <p:cNvPr id="94" name="CustomShape 3"/>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95" name="Picture 19" descr="Logo_TUC_de_RGB"/>
          <p:cNvPicPr/>
          <p:nvPr/>
        </p:nvPicPr>
        <p:blipFill>
          <a:blip r:embed="rId2"/>
          <a:stretch/>
        </p:blipFill>
        <p:spPr>
          <a:xfrm>
            <a:off x="0" y="0"/>
            <a:ext cx="3052440" cy="562320"/>
          </a:xfrm>
          <a:prstGeom prst="rect">
            <a:avLst/>
          </a:prstGeom>
          <a:ln w="0">
            <a:noFill/>
          </a:ln>
        </p:spPr>
      </p:pic>
      <p:pic>
        <p:nvPicPr>
          <p:cNvPr id="96" name="Grafik 2" descr=""/>
          <p:cNvPicPr/>
          <p:nvPr/>
        </p:nvPicPr>
        <p:blipFill>
          <a:blip r:embed="rId3"/>
          <a:stretch/>
        </p:blipFill>
        <p:spPr>
          <a:xfrm>
            <a:off x="7430400" y="134640"/>
            <a:ext cx="3698280" cy="514440"/>
          </a:xfrm>
          <a:prstGeom prst="rect">
            <a:avLst/>
          </a:prstGeom>
          <a:ln w="0">
            <a:noFill/>
          </a:ln>
        </p:spPr>
      </p:pic>
      <p:sp>
        <p:nvSpPr>
          <p:cNvPr id="97" name="CustomShape 4"/>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98" name="CustomShape 5"/>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F773585-C279-4342-A74C-4A7BA3D52294}" type="slidenum">
              <a:rPr b="0" lang="de-DE" sz="1800" spc="-1" strike="noStrike">
                <a:solidFill>
                  <a:srgbClr val="808080"/>
                </a:solidFill>
                <a:latin typeface="Arial Unicode MS"/>
                <a:ea typeface="DejaVu Sans"/>
              </a:rPr>
              <a:t>31</a:t>
            </a:fld>
            <a:endParaRPr b="0" lang="en-GB" sz="1800" spc="-1" strike="noStrike">
              <a:solidFill>
                <a:srgbClr val="000000"/>
              </a:solidFill>
              <a:latin typeface="Arial"/>
            </a:endParaRPr>
          </a:p>
        </p:txBody>
      </p:sp>
      <p:sp>
        <p:nvSpPr>
          <p:cNvPr id="99"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39"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7498FE7-D946-4A79-AB64-3D984256A55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0" name="CustomShape 3"/>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141" name="Picture 19" descr="Logo_TUC_de_RGB"/>
          <p:cNvPicPr/>
          <p:nvPr/>
        </p:nvPicPr>
        <p:blipFill>
          <a:blip r:embed="rId2"/>
          <a:stretch/>
        </p:blipFill>
        <p:spPr>
          <a:xfrm>
            <a:off x="0" y="0"/>
            <a:ext cx="3052440" cy="562320"/>
          </a:xfrm>
          <a:prstGeom prst="rect">
            <a:avLst/>
          </a:prstGeom>
          <a:ln w="0">
            <a:noFill/>
          </a:ln>
        </p:spPr>
      </p:pic>
      <p:pic>
        <p:nvPicPr>
          <p:cNvPr id="142" name="Grafik 2" descr=""/>
          <p:cNvPicPr/>
          <p:nvPr/>
        </p:nvPicPr>
        <p:blipFill>
          <a:blip r:embed="rId3"/>
          <a:stretch/>
        </p:blipFill>
        <p:spPr>
          <a:xfrm>
            <a:off x="7430400" y="134640"/>
            <a:ext cx="3698280" cy="514440"/>
          </a:xfrm>
          <a:prstGeom prst="rect">
            <a:avLst/>
          </a:prstGeom>
          <a:ln w="0">
            <a:noFill/>
          </a:ln>
        </p:spPr>
      </p:pic>
      <p:sp>
        <p:nvSpPr>
          <p:cNvPr id="143" name="CustomShape 4"/>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44" name="CustomShape 5"/>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C53C9AD-A3F3-49A0-AC73-268A5DAD7A6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5"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527400" y="1412640"/>
            <a:ext cx="10361520" cy="11480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185" name="CustomShape 2"/>
          <p:cNvSpPr/>
          <p:nvPr/>
        </p:nvSpPr>
        <p:spPr>
          <a:xfrm>
            <a:off x="527400" y="2852640"/>
            <a:ext cx="10361520" cy="2368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9: Consensus Mechanisms and IOTA</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206" name="" descr=""/>
          <p:cNvPicPr/>
          <p:nvPr/>
        </p:nvPicPr>
        <p:blipFill>
          <a:blip r:embed="rId1"/>
          <a:stretch/>
        </p:blipFill>
        <p:spPr>
          <a:xfrm>
            <a:off x="1514520" y="1343160"/>
            <a:ext cx="9156240" cy="4165200"/>
          </a:xfrm>
          <a:prstGeom prst="rect">
            <a:avLst/>
          </a:prstGeom>
          <a:ln w="0">
            <a:noFill/>
          </a:ln>
        </p:spPr>
      </p:pic>
      <p:sp>
        <p:nvSpPr>
          <p:cNvPr id="207"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209" name="" descr=""/>
          <p:cNvPicPr/>
          <p:nvPr/>
        </p:nvPicPr>
        <p:blipFill>
          <a:blip r:embed="rId1"/>
          <a:stretch/>
        </p:blipFill>
        <p:spPr>
          <a:xfrm>
            <a:off x="1514520" y="1343160"/>
            <a:ext cx="9156240" cy="4165200"/>
          </a:xfrm>
          <a:prstGeom prst="rect">
            <a:avLst/>
          </a:prstGeom>
          <a:ln w="0">
            <a:noFill/>
          </a:ln>
        </p:spPr>
      </p:pic>
      <p:sp>
        <p:nvSpPr>
          <p:cNvPr id="210"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212" name="" descr=""/>
          <p:cNvPicPr/>
          <p:nvPr/>
        </p:nvPicPr>
        <p:blipFill>
          <a:blip r:embed="rId1"/>
          <a:stretch/>
        </p:blipFill>
        <p:spPr>
          <a:xfrm>
            <a:off x="1514520" y="1343160"/>
            <a:ext cx="9156240" cy="4165200"/>
          </a:xfrm>
          <a:prstGeom prst="rect">
            <a:avLst/>
          </a:prstGeom>
          <a:ln w="0">
            <a:noFill/>
          </a:ln>
        </p:spPr>
      </p:pic>
      <p:sp>
        <p:nvSpPr>
          <p:cNvPr id="213"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215" name="" descr=""/>
          <p:cNvPicPr/>
          <p:nvPr/>
        </p:nvPicPr>
        <p:blipFill>
          <a:blip r:embed="rId1"/>
          <a:stretch/>
        </p:blipFill>
        <p:spPr>
          <a:xfrm>
            <a:off x="1514520" y="1343160"/>
            <a:ext cx="9156240" cy="4165200"/>
          </a:xfrm>
          <a:prstGeom prst="rect">
            <a:avLst/>
          </a:prstGeom>
          <a:ln w="0">
            <a:noFill/>
          </a:ln>
        </p:spPr>
      </p:pic>
      <p:sp>
        <p:nvSpPr>
          <p:cNvPr id="216"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218" name="" descr=""/>
          <p:cNvPicPr/>
          <p:nvPr/>
        </p:nvPicPr>
        <p:blipFill>
          <a:blip r:embed="rId1"/>
          <a:stretch/>
        </p:blipFill>
        <p:spPr>
          <a:xfrm>
            <a:off x="1514520" y="1343160"/>
            <a:ext cx="9156240" cy="4165200"/>
          </a:xfrm>
          <a:prstGeom prst="rect">
            <a:avLst/>
          </a:prstGeom>
          <a:ln w="0">
            <a:noFill/>
          </a:ln>
        </p:spPr>
      </p:pic>
      <p:sp>
        <p:nvSpPr>
          <p:cNvPr id="219"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pic>
        <p:nvPicPr>
          <p:cNvPr id="221" name="" descr=""/>
          <p:cNvPicPr/>
          <p:nvPr/>
        </p:nvPicPr>
        <p:blipFill>
          <a:blip r:embed="rId1"/>
          <a:stretch/>
        </p:blipFill>
        <p:spPr>
          <a:xfrm>
            <a:off x="1514520" y="1343160"/>
            <a:ext cx="9156240" cy="4165200"/>
          </a:xfrm>
          <a:prstGeom prst="rect">
            <a:avLst/>
          </a:prstGeom>
          <a:ln w="0">
            <a:noFill/>
          </a:ln>
        </p:spPr>
      </p:pic>
      <p:sp>
        <p:nvSpPr>
          <p:cNvPr id="222"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 descr=""/>
          <p:cNvPicPr/>
          <p:nvPr/>
        </p:nvPicPr>
        <p:blipFill>
          <a:blip r:embed="rId1"/>
          <a:stretch/>
        </p:blipFill>
        <p:spPr>
          <a:xfrm>
            <a:off x="1514520" y="1343160"/>
            <a:ext cx="9156240" cy="4165200"/>
          </a:xfrm>
          <a:prstGeom prst="rect">
            <a:avLst/>
          </a:prstGeom>
          <a:ln w="0">
            <a:noFill/>
          </a:ln>
        </p:spPr>
      </p:pic>
      <p:sp>
        <p:nvSpPr>
          <p:cNvPr id="224"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225"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 descr=""/>
          <p:cNvPicPr/>
          <p:nvPr/>
        </p:nvPicPr>
        <p:blipFill>
          <a:blip r:embed="rId1"/>
          <a:stretch/>
        </p:blipFill>
        <p:spPr>
          <a:xfrm>
            <a:off x="1514520" y="1343160"/>
            <a:ext cx="9156240" cy="4165200"/>
          </a:xfrm>
          <a:prstGeom prst="rect">
            <a:avLst/>
          </a:prstGeom>
          <a:ln w="0">
            <a:noFill/>
          </a:ln>
        </p:spPr>
      </p:pic>
      <p:sp>
        <p:nvSpPr>
          <p:cNvPr id="227"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228"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 descr=""/>
          <p:cNvPicPr/>
          <p:nvPr/>
        </p:nvPicPr>
        <p:blipFill>
          <a:blip r:embed="rId1"/>
          <a:stretch/>
        </p:blipFill>
        <p:spPr>
          <a:xfrm>
            <a:off x="1514520" y="1343160"/>
            <a:ext cx="9156240" cy="4165200"/>
          </a:xfrm>
          <a:prstGeom prst="rect">
            <a:avLst/>
          </a:prstGeom>
          <a:ln w="0">
            <a:noFill/>
          </a:ln>
        </p:spPr>
      </p:pic>
      <p:sp>
        <p:nvSpPr>
          <p:cNvPr id="230"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231"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 descr=""/>
          <p:cNvPicPr/>
          <p:nvPr/>
        </p:nvPicPr>
        <p:blipFill>
          <a:blip r:embed="rId1"/>
          <a:stretch/>
        </p:blipFill>
        <p:spPr>
          <a:xfrm>
            <a:off x="1514520" y="1343160"/>
            <a:ext cx="9156240" cy="4165200"/>
          </a:xfrm>
          <a:prstGeom prst="rect">
            <a:avLst/>
          </a:prstGeom>
          <a:ln w="0">
            <a:noFill/>
          </a:ln>
        </p:spPr>
      </p:pic>
      <p:sp>
        <p:nvSpPr>
          <p:cNvPr id="233"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234"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3520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187" name="CustomShape 2"/>
          <p:cNvSpPr/>
          <p:nvPr/>
        </p:nvSpPr>
        <p:spPr>
          <a:xfrm>
            <a:off x="335520" y="1268280"/>
            <a:ext cx="10735200" cy="50227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 descr=""/>
          <p:cNvPicPr/>
          <p:nvPr/>
        </p:nvPicPr>
        <p:blipFill>
          <a:blip r:embed="rId1"/>
          <a:stretch/>
        </p:blipFill>
        <p:spPr>
          <a:xfrm>
            <a:off x="1514520" y="1343160"/>
            <a:ext cx="9156240" cy="4165200"/>
          </a:xfrm>
          <a:prstGeom prst="rect">
            <a:avLst/>
          </a:prstGeom>
          <a:ln w="0">
            <a:noFill/>
          </a:ln>
        </p:spPr>
      </p:pic>
      <p:sp>
        <p:nvSpPr>
          <p:cNvPr id="236"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237"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 descr=""/>
          <p:cNvPicPr/>
          <p:nvPr/>
        </p:nvPicPr>
        <p:blipFill>
          <a:blip r:embed="rId1"/>
          <a:stretch/>
        </p:blipFill>
        <p:spPr>
          <a:xfrm>
            <a:off x="1514520" y="1343160"/>
            <a:ext cx="9156240" cy="4165200"/>
          </a:xfrm>
          <a:prstGeom prst="rect">
            <a:avLst/>
          </a:prstGeom>
          <a:ln w="0">
            <a:noFill/>
          </a:ln>
        </p:spPr>
      </p:pic>
      <p:sp>
        <p:nvSpPr>
          <p:cNvPr id="239"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240"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 descr=""/>
          <p:cNvPicPr/>
          <p:nvPr/>
        </p:nvPicPr>
        <p:blipFill>
          <a:blip r:embed="rId1"/>
          <a:stretch/>
        </p:blipFill>
        <p:spPr>
          <a:xfrm>
            <a:off x="1514520" y="1338480"/>
            <a:ext cx="9156240" cy="4174560"/>
          </a:xfrm>
          <a:prstGeom prst="rect">
            <a:avLst/>
          </a:prstGeom>
          <a:ln w="0">
            <a:noFill/>
          </a:ln>
        </p:spPr>
      </p:pic>
      <p:sp>
        <p:nvSpPr>
          <p:cNvPr id="242"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GB" sz="2400" spc="-1" strike="noStrike">
              <a:solidFill>
                <a:srgbClr val="000000"/>
              </a:solidFill>
              <a:latin typeface="Arial"/>
            </a:endParaRPr>
          </a:p>
        </p:txBody>
      </p:sp>
      <p:sp>
        <p:nvSpPr>
          <p:cNvPr id="243"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blocks</a:t>
            </a:r>
            <a:endParaRPr b="0" lang="en-GB" sz="2400" spc="-1" strike="noStrike">
              <a:solidFill>
                <a:srgbClr val="000000"/>
              </a:solidFill>
              <a:latin typeface="Arial"/>
            </a:endParaRPr>
          </a:p>
        </p:txBody>
      </p:sp>
      <p:sp>
        <p:nvSpPr>
          <p:cNvPr id="245"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Blocks that end up not being used by the longest chain are called orphan blocks.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Now the question arises: What happens to transactions that were mined into orphan blocks?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GB" sz="2400" spc="-1" strike="noStrike">
              <a:solidFill>
                <a:srgbClr val="000000"/>
              </a:solidFill>
              <a:latin typeface="Arial"/>
            </a:endParaRPr>
          </a:p>
        </p:txBody>
      </p:sp>
      <p:pic>
        <p:nvPicPr>
          <p:cNvPr id="247" name="" descr=""/>
          <p:cNvPicPr/>
          <p:nvPr/>
        </p:nvPicPr>
        <p:blipFill>
          <a:blip r:embed="rId1"/>
          <a:stretch/>
        </p:blipFill>
        <p:spPr>
          <a:xfrm>
            <a:off x="1514520" y="1225080"/>
            <a:ext cx="9156240" cy="5193720"/>
          </a:xfrm>
          <a:prstGeom prst="rect">
            <a:avLst/>
          </a:prstGeom>
          <a:ln w="0">
            <a:noFill/>
          </a:ln>
        </p:spPr>
      </p:pic>
      <p:sp>
        <p:nvSpPr>
          <p:cNvPr id="248"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 descr=""/>
          <p:cNvPicPr/>
          <p:nvPr/>
        </p:nvPicPr>
        <p:blipFill>
          <a:blip r:embed="rId1"/>
          <a:stretch/>
        </p:blipFill>
        <p:spPr>
          <a:xfrm>
            <a:off x="1514520" y="1225080"/>
            <a:ext cx="9156240" cy="5193720"/>
          </a:xfrm>
          <a:prstGeom prst="rect">
            <a:avLst/>
          </a:prstGeom>
          <a:ln w="0">
            <a:noFill/>
          </a:ln>
        </p:spPr>
      </p:pic>
      <p:sp>
        <p:nvSpPr>
          <p:cNvPr id="250"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GB" sz="2400" spc="-1" strike="noStrike">
              <a:solidFill>
                <a:srgbClr val="000000"/>
              </a:solidFill>
              <a:latin typeface="Arial"/>
            </a:endParaRPr>
          </a:p>
        </p:txBody>
      </p:sp>
      <p:sp>
        <p:nvSpPr>
          <p:cNvPr id="251"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 descr=""/>
          <p:cNvPicPr/>
          <p:nvPr/>
        </p:nvPicPr>
        <p:blipFill>
          <a:blip r:embed="rId1"/>
          <a:stretch/>
        </p:blipFill>
        <p:spPr>
          <a:xfrm>
            <a:off x="1514520" y="1225080"/>
            <a:ext cx="9156240" cy="5193720"/>
          </a:xfrm>
          <a:prstGeom prst="rect">
            <a:avLst/>
          </a:prstGeom>
          <a:ln w="0">
            <a:noFill/>
          </a:ln>
        </p:spPr>
      </p:pic>
      <p:sp>
        <p:nvSpPr>
          <p:cNvPr id="253"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GB" sz="2400" spc="-1" strike="noStrike">
              <a:solidFill>
                <a:srgbClr val="000000"/>
              </a:solidFill>
              <a:latin typeface="Arial"/>
            </a:endParaRPr>
          </a:p>
        </p:txBody>
      </p:sp>
      <p:sp>
        <p:nvSpPr>
          <p:cNvPr id="254"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 name="" descr=""/>
          <p:cNvPicPr/>
          <p:nvPr/>
        </p:nvPicPr>
        <p:blipFill>
          <a:blip r:embed="rId1"/>
          <a:stretch/>
        </p:blipFill>
        <p:spPr>
          <a:xfrm>
            <a:off x="1514520" y="1222200"/>
            <a:ext cx="9156240" cy="5193720"/>
          </a:xfrm>
          <a:prstGeom prst="rect">
            <a:avLst/>
          </a:prstGeom>
          <a:ln w="0">
            <a:noFill/>
          </a:ln>
        </p:spPr>
      </p:pic>
      <p:sp>
        <p:nvSpPr>
          <p:cNvPr id="256"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GB" sz="2400" spc="-1" strike="noStrike">
              <a:solidFill>
                <a:srgbClr val="000000"/>
              </a:solidFill>
              <a:latin typeface="Arial"/>
            </a:endParaRPr>
          </a:p>
        </p:txBody>
      </p:sp>
      <p:sp>
        <p:nvSpPr>
          <p:cNvPr id="257"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GB" sz="2400" spc="-1" strike="noStrike">
              <a:solidFill>
                <a:srgbClr val="000000"/>
              </a:solidFill>
              <a:latin typeface="Arial"/>
            </a:endParaRPr>
          </a:p>
        </p:txBody>
      </p:sp>
      <p:sp>
        <p:nvSpPr>
          <p:cNvPr id="259"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steal bitcoins with an attack against the consensus mechanism?</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censor transactions?</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finally be included in blocks.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a:t>
            </a:r>
            <a:endParaRPr b="0" lang="en-GB" sz="2400" spc="-1" strike="noStrike">
              <a:solidFill>
                <a:srgbClr val="000000"/>
              </a:solidFill>
              <a:latin typeface="Arial"/>
            </a:endParaRPr>
          </a:p>
        </p:txBody>
      </p:sp>
      <p:sp>
        <p:nvSpPr>
          <p:cNvPr id="261"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first and the nodes near him to not forward the invalid, second transaction to him.</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At this point, multiple things may occur:</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first and Bob actually receives his money.</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first and Alice gets her money back, having gotten the song for free.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Blockchain Consensus</a:t>
            </a:r>
            <a:endParaRPr b="0" lang="en-GB" sz="3000" spc="-1" strike="noStrike">
              <a:solidFill>
                <a:srgbClr val="000000"/>
              </a:solidFill>
              <a:latin typeface="Arial"/>
            </a:endParaRPr>
          </a:p>
        </p:txBody>
      </p:sp>
      <p:sp>
        <p:nvSpPr>
          <p:cNvPr id="189" name="CustomShape 2"/>
          <p:cNvSpPr/>
          <p:nvPr/>
        </p:nvSpPr>
        <p:spPr>
          <a:xfrm>
            <a:off x="335520" y="2906640"/>
            <a:ext cx="10745640" cy="1492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a:t>
            </a:r>
            <a:endParaRPr b="0" lang="en-GB" sz="2400" spc="-1" strike="noStrike">
              <a:solidFill>
                <a:srgbClr val="000000"/>
              </a:solidFill>
              <a:latin typeface="Arial"/>
            </a:endParaRPr>
          </a:p>
        </p:txBody>
      </p:sp>
      <p:sp>
        <p:nvSpPr>
          <p:cNvPr id="263"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Does this mean that double spending is possible?</a:t>
            </a:r>
            <a:br>
              <a:rPr sz="1800"/>
            </a:b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creation</a:t>
            </a:r>
            <a:endParaRPr b="0" lang="en-GB" sz="2400" spc="-1" strike="noStrike">
              <a:solidFill>
                <a:srgbClr val="000000"/>
              </a:solidFill>
              <a:latin typeface="Arial"/>
            </a:endParaRPr>
          </a:p>
        </p:txBody>
      </p:sp>
      <p:sp>
        <p:nvSpPr>
          <p:cNvPr id="265"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This all leads us to the following requirements for our consensus scheme: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GB"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Scarce resources</a:t>
            </a:r>
            <a:endParaRPr b="0" lang="en-GB" sz="2400" spc="-1" strike="noStrike">
              <a:solidFill>
                <a:srgbClr val="000000"/>
              </a:solidFill>
              <a:latin typeface="Arial"/>
            </a:endParaRPr>
          </a:p>
        </p:txBody>
      </p:sp>
      <p:graphicFrame>
        <p:nvGraphicFramePr>
          <p:cNvPr id="267" name="Table 2"/>
          <p:cNvGraphicFramePr/>
          <p:nvPr/>
        </p:nvGraphicFramePr>
        <p:xfrm>
          <a:off x="335520" y="1767600"/>
          <a:ext cx="11093400" cy="4473720"/>
        </p:xfrm>
        <a:graphic>
          <a:graphicData uri="http://schemas.openxmlformats.org/drawingml/2006/table">
            <a:tbl>
              <a:tblPr/>
              <a:tblGrid>
                <a:gridCol w="5546880"/>
                <a:gridCol w="5546880"/>
              </a:tblGrid>
              <a:tr h="0">
                <a:tc>
                  <a:txBody>
                    <a:bodyPr anchor="t">
                      <a:noAutofit/>
                    </a:bodyPr>
                    <a:p>
                      <a:pPr>
                        <a:lnSpc>
                          <a:spcPct val="100000"/>
                        </a:lnSpc>
                        <a:spcBef>
                          <a:spcPts val="360"/>
                        </a:spcBef>
                      </a:pPr>
                      <a:r>
                        <a:rPr b="0" lang="en-US" sz="1800" spc="-1" strike="noStrike">
                          <a:solidFill>
                            <a:srgbClr val="000000"/>
                          </a:solidFill>
                          <a:latin typeface="DejaVu Sans"/>
                          <a:ea typeface="DejaVu Sans"/>
                        </a:rPr>
                        <a:t>Proof of Work (PoW):</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br>
                        <a:rPr sz="1800"/>
                      </a:br>
                      <a:endParaRPr b="0" lang="en-GB" sz="18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Proof of Stake (PoS):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GB" sz="1800" spc="-1" strike="noStrike">
                        <a:solidFill>
                          <a:srgbClr val="000000"/>
                        </a:solidFill>
                        <a:latin typeface="Arial"/>
                      </a:endParaRPr>
                    </a:p>
                    <a:p>
                      <a:pPr>
                        <a:lnSpc>
                          <a:spcPct val="100000"/>
                        </a:lnSpc>
                        <a:spcBef>
                          <a:spcPts val="360"/>
                        </a:spcBef>
                      </a:pPr>
                      <a:br>
                        <a:rPr sz="1800"/>
                      </a:br>
                      <a:r>
                        <a:rPr b="1" lang="en-US" sz="1800" spc="-1" strike="noStrike">
                          <a:solidFill>
                            <a:srgbClr val="000000"/>
                          </a:solidFill>
                          <a:latin typeface="DejaVu Sans"/>
                          <a:ea typeface="DejaVu Sans"/>
                        </a:rPr>
                        <a:t>There are also many, many other approaches.</a:t>
                      </a:r>
                      <a:endParaRPr b="0" lang="en-GB" sz="18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Proof of Work</a:t>
            </a:r>
            <a:endParaRPr b="0" lang="en-GB" sz="3000" spc="-1" strike="noStrike">
              <a:solidFill>
                <a:srgbClr val="000000"/>
              </a:solidFill>
              <a:latin typeface="Arial"/>
            </a:endParaRPr>
          </a:p>
          <a:p>
            <a:pPr>
              <a:lnSpc>
                <a:spcPct val="100000"/>
              </a:lnSpc>
            </a:pPr>
            <a:endParaRPr b="0" lang="en-GB" sz="3000" spc="-1" strike="noStrike">
              <a:solidFill>
                <a:srgbClr val="000000"/>
              </a:solidFill>
              <a:latin typeface="Arial"/>
            </a:endParaRPr>
          </a:p>
        </p:txBody>
      </p:sp>
      <p:sp>
        <p:nvSpPr>
          <p:cNvPr id="269" name="CustomShape 2"/>
          <p:cNvSpPr/>
          <p:nvPr/>
        </p:nvSpPr>
        <p:spPr>
          <a:xfrm>
            <a:off x="335520" y="2906640"/>
            <a:ext cx="10745640" cy="1492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271" name="CustomShape 2"/>
          <p:cNvSpPr/>
          <p:nvPr/>
        </p:nvSpPr>
        <p:spPr>
          <a:xfrm>
            <a:off x="335520" y="1268640"/>
            <a:ext cx="10746000" cy="7365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272" name="" descr=""/>
          <p:cNvPicPr/>
          <p:nvPr/>
        </p:nvPicPr>
        <p:blipFill>
          <a:blip r:embed="rId1"/>
          <a:stretch/>
        </p:blipFill>
        <p:spPr>
          <a:xfrm>
            <a:off x="1514520" y="2311920"/>
            <a:ext cx="9156240" cy="3955680"/>
          </a:xfrm>
          <a:prstGeom prst="rect">
            <a:avLst/>
          </a:prstGeom>
          <a:ln w="0">
            <a:noFill/>
          </a:ln>
        </p:spPr>
      </p:pic>
      <p:sp>
        <p:nvSpPr>
          <p:cNvPr id="273" name="CustomShape 3"/>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275" name="CustomShape 2"/>
          <p:cNvSpPr/>
          <p:nvPr/>
        </p:nvSpPr>
        <p:spPr>
          <a:xfrm>
            <a:off x="335520" y="1268640"/>
            <a:ext cx="10746000" cy="7365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276" name="" descr=""/>
          <p:cNvPicPr/>
          <p:nvPr/>
        </p:nvPicPr>
        <p:blipFill>
          <a:blip r:embed="rId1"/>
          <a:stretch/>
        </p:blipFill>
        <p:spPr>
          <a:xfrm>
            <a:off x="1514520" y="2311920"/>
            <a:ext cx="9156240" cy="3955680"/>
          </a:xfrm>
          <a:prstGeom prst="rect">
            <a:avLst/>
          </a:prstGeom>
          <a:ln w="0">
            <a:noFill/>
          </a:ln>
        </p:spPr>
      </p:pic>
      <p:sp>
        <p:nvSpPr>
          <p:cNvPr id="277" name="CustomShape 3"/>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279" name="CustomShape 2"/>
          <p:cNvSpPr/>
          <p:nvPr/>
        </p:nvSpPr>
        <p:spPr>
          <a:xfrm>
            <a:off x="335520" y="1268640"/>
            <a:ext cx="10746000" cy="7365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280" name="" descr=""/>
          <p:cNvPicPr/>
          <p:nvPr/>
        </p:nvPicPr>
        <p:blipFill>
          <a:blip r:embed="rId1"/>
          <a:stretch/>
        </p:blipFill>
        <p:spPr>
          <a:xfrm>
            <a:off x="1514520" y="2311920"/>
            <a:ext cx="9156240" cy="3955680"/>
          </a:xfrm>
          <a:prstGeom prst="rect">
            <a:avLst/>
          </a:prstGeom>
          <a:ln w="0">
            <a:noFill/>
          </a:ln>
        </p:spPr>
      </p:pic>
      <p:sp>
        <p:nvSpPr>
          <p:cNvPr id="281" name="CustomShape 3"/>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283" name="CustomShape 2"/>
          <p:cNvSpPr/>
          <p:nvPr/>
        </p:nvSpPr>
        <p:spPr>
          <a:xfrm>
            <a:off x="335520" y="1268640"/>
            <a:ext cx="10746000" cy="7365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284" name="" descr=""/>
          <p:cNvPicPr/>
          <p:nvPr/>
        </p:nvPicPr>
        <p:blipFill>
          <a:blip r:embed="rId1"/>
          <a:stretch/>
        </p:blipFill>
        <p:spPr>
          <a:xfrm>
            <a:off x="1514520" y="2311920"/>
            <a:ext cx="9156240" cy="3955680"/>
          </a:xfrm>
          <a:prstGeom prst="rect">
            <a:avLst/>
          </a:prstGeom>
          <a:ln w="0">
            <a:noFill/>
          </a:ln>
        </p:spPr>
      </p:pic>
      <p:sp>
        <p:nvSpPr>
          <p:cNvPr id="285" name="CustomShape 3"/>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287" name="CustomShape 2"/>
          <p:cNvSpPr/>
          <p:nvPr/>
        </p:nvSpPr>
        <p:spPr>
          <a:xfrm>
            <a:off x="335520" y="1268640"/>
            <a:ext cx="10746000" cy="7365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288" name="" descr=""/>
          <p:cNvPicPr/>
          <p:nvPr/>
        </p:nvPicPr>
        <p:blipFill>
          <a:blip r:embed="rId1"/>
          <a:stretch/>
        </p:blipFill>
        <p:spPr>
          <a:xfrm>
            <a:off x="1514520" y="2311920"/>
            <a:ext cx="9156240" cy="3955680"/>
          </a:xfrm>
          <a:prstGeom prst="rect">
            <a:avLst/>
          </a:prstGeom>
          <a:ln w="0">
            <a:noFill/>
          </a:ln>
        </p:spPr>
      </p:pic>
      <p:sp>
        <p:nvSpPr>
          <p:cNvPr id="289" name="CustomShape 3"/>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GB" sz="2400" spc="-1" strike="noStrike">
              <a:solidFill>
                <a:srgbClr val="000000"/>
              </a:solidFill>
              <a:latin typeface="Arial"/>
            </a:endParaRPr>
          </a:p>
        </p:txBody>
      </p:sp>
      <p:sp>
        <p:nvSpPr>
          <p:cNvPr id="291" name="CustomShape 2"/>
          <p:cNvSpPr/>
          <p:nvPr/>
        </p:nvSpPr>
        <p:spPr>
          <a:xfrm>
            <a:off x="335520" y="1268640"/>
            <a:ext cx="10746000" cy="7365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GB" sz="1800" spc="-1" strike="noStrike">
              <a:solidFill>
                <a:srgbClr val="000000"/>
              </a:solidFill>
              <a:latin typeface="Arial"/>
            </a:endParaRPr>
          </a:p>
        </p:txBody>
      </p:sp>
      <p:pic>
        <p:nvPicPr>
          <p:cNvPr id="292" name="" descr=""/>
          <p:cNvPicPr/>
          <p:nvPr/>
        </p:nvPicPr>
        <p:blipFill>
          <a:blip r:embed="rId1"/>
          <a:stretch/>
        </p:blipFill>
        <p:spPr>
          <a:xfrm>
            <a:off x="1514520" y="2311920"/>
            <a:ext cx="9156240" cy="3955680"/>
          </a:xfrm>
          <a:prstGeom prst="rect">
            <a:avLst/>
          </a:prstGeom>
          <a:ln w="0">
            <a:noFill/>
          </a:ln>
        </p:spPr>
      </p:pic>
      <p:sp>
        <p:nvSpPr>
          <p:cNvPr id="293" name="CustomShape 3"/>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GB" sz="2400" spc="-1" strike="noStrike">
              <a:solidFill>
                <a:srgbClr val="000000"/>
              </a:solidFill>
              <a:latin typeface="Arial"/>
            </a:endParaRPr>
          </a:p>
        </p:txBody>
      </p:sp>
      <p:sp>
        <p:nvSpPr>
          <p:cNvPr id="191"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structure</a:t>
            </a:r>
            <a:endParaRPr b="0" lang="en-GB" sz="2400" spc="-1" strike="noStrike">
              <a:solidFill>
                <a:srgbClr val="000000"/>
              </a:solidFill>
              <a:latin typeface="Arial"/>
            </a:endParaRPr>
          </a:p>
        </p:txBody>
      </p:sp>
      <p:sp>
        <p:nvSpPr>
          <p:cNvPr id="295" name="CustomShape 2"/>
          <p:cNvSpPr/>
          <p:nvPr/>
        </p:nvSpPr>
        <p:spPr>
          <a:xfrm>
            <a:off x="335520" y="1268640"/>
            <a:ext cx="10746000" cy="370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Note: Due to different mempools and reward addresses, miners will work on different puzzles.</a:t>
            </a:r>
            <a:endParaRPr b="0" lang="en-GB" sz="1800" spc="-1" strike="noStrike">
              <a:solidFill>
                <a:srgbClr val="000000"/>
              </a:solidFill>
              <a:latin typeface="Arial"/>
            </a:endParaRPr>
          </a:p>
        </p:txBody>
      </p:sp>
      <p:pic>
        <p:nvPicPr>
          <p:cNvPr id="296" name="" descr=""/>
          <p:cNvPicPr/>
          <p:nvPr/>
        </p:nvPicPr>
        <p:blipFill>
          <a:blip r:embed="rId1"/>
          <a:stretch/>
        </p:blipFill>
        <p:spPr>
          <a:xfrm>
            <a:off x="2572560" y="1645920"/>
            <a:ext cx="6341040" cy="4662720"/>
          </a:xfrm>
          <a:prstGeom prst="rect">
            <a:avLst/>
          </a:prstGeom>
          <a:ln w="0">
            <a:noFill/>
          </a:ln>
        </p:spPr>
      </p:pic>
      <p:sp>
        <p:nvSpPr>
          <p:cNvPr id="297" name="CustomShape 3"/>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Difficulty selection</a:t>
            </a:r>
            <a:endParaRPr b="0" lang="en-GB" sz="2400" spc="-1" strike="noStrike">
              <a:solidFill>
                <a:srgbClr val="000000"/>
              </a:solidFill>
              <a:latin typeface="Arial"/>
            </a:endParaRPr>
          </a:p>
        </p:txBody>
      </p:sp>
      <p:sp>
        <p:nvSpPr>
          <p:cNvPr id="299"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fixed intervals.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Difficulty selection</a:t>
            </a:r>
            <a:endParaRPr b="0" lang="en-GB" sz="2400" spc="-1" strike="noStrike">
              <a:solidFill>
                <a:srgbClr val="000000"/>
              </a:solidFill>
              <a:latin typeface="Arial"/>
            </a:endParaRPr>
          </a:p>
        </p:txBody>
      </p:sp>
      <p:sp>
        <p:nvSpPr>
          <p:cNvPr id="301"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Why is the block time kept constant?</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GB"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In Bitcoin, the difficulty is adjusted as follows: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Incentives</a:t>
            </a:r>
            <a:endParaRPr b="0" lang="en-GB" sz="2400" spc="-1" strike="noStrike">
              <a:solidFill>
                <a:srgbClr val="000000"/>
              </a:solidFill>
              <a:latin typeface="Arial"/>
            </a:endParaRPr>
          </a:p>
        </p:txBody>
      </p:sp>
      <p:sp>
        <p:nvSpPr>
          <p:cNvPr id="303"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Bitcoin, there are two incentives for mining.</a:t>
            </a:r>
            <a:br>
              <a:rPr sz="1800"/>
            </a:b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rPr sz="1800"/>
            </a:b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(21 million).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GB" sz="2400" spc="-1" strike="noStrike">
              <a:solidFill>
                <a:srgbClr val="000000"/>
              </a:solidFill>
              <a:latin typeface="Arial"/>
            </a:endParaRPr>
          </a:p>
        </p:txBody>
      </p:sp>
      <p:sp>
        <p:nvSpPr>
          <p:cNvPr id="305"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GB"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rPr sz="1800"/>
            </a:b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Proof of Stake</a:t>
            </a:r>
            <a:endParaRPr b="0" lang="en-GB" sz="3000" spc="-1" strike="noStrike">
              <a:solidFill>
                <a:srgbClr val="000000"/>
              </a:solidFill>
              <a:latin typeface="Arial"/>
            </a:endParaRPr>
          </a:p>
          <a:p>
            <a:pPr>
              <a:lnSpc>
                <a:spcPct val="100000"/>
              </a:lnSpc>
            </a:pPr>
            <a:endParaRPr b="0" lang="en-GB" sz="3000" spc="-1" strike="noStrike">
              <a:solidFill>
                <a:srgbClr val="000000"/>
              </a:solidFill>
              <a:latin typeface="Arial"/>
            </a:endParaRPr>
          </a:p>
        </p:txBody>
      </p:sp>
      <p:sp>
        <p:nvSpPr>
          <p:cNvPr id="307" name="CustomShape 2"/>
          <p:cNvSpPr/>
          <p:nvPr/>
        </p:nvSpPr>
        <p:spPr>
          <a:xfrm>
            <a:off x="335520" y="2906640"/>
            <a:ext cx="10745640" cy="1492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Proof of Stake (PoS)</a:t>
            </a:r>
            <a:endParaRPr b="0" lang="en-GB" sz="2400" spc="-1" strike="noStrike">
              <a:solidFill>
                <a:srgbClr val="000000"/>
              </a:solidFill>
              <a:latin typeface="Arial"/>
            </a:endParaRPr>
          </a:p>
        </p:txBody>
      </p:sp>
      <p:sp>
        <p:nvSpPr>
          <p:cNvPr id="309"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There are two main approaches: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Incentives</a:t>
            </a:r>
            <a:endParaRPr b="0" lang="en-GB" sz="2400" spc="-1" strike="noStrike">
              <a:solidFill>
                <a:srgbClr val="000000"/>
              </a:solidFill>
              <a:latin typeface="Arial"/>
            </a:endParaRPr>
          </a:p>
        </p:txBody>
      </p:sp>
      <p:sp>
        <p:nvSpPr>
          <p:cNvPr id="311"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"Nothing at stake"</a:t>
            </a:r>
            <a:endParaRPr b="0" lang="en-GB" sz="2400" spc="-1" strike="noStrike">
              <a:solidFill>
                <a:srgbClr val="000000"/>
              </a:solidFill>
              <a:latin typeface="Arial"/>
            </a:endParaRPr>
          </a:p>
        </p:txBody>
      </p:sp>
      <p:sp>
        <p:nvSpPr>
          <p:cNvPr id="313"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early PoS approaches, no penalties for misbehaving validators were considered.</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Approaches to solve this also exist in BFT-style PoS.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GB" sz="2400" spc="-1" strike="noStrike">
              <a:solidFill>
                <a:srgbClr val="000000"/>
              </a:solidFill>
              <a:latin typeface="Arial"/>
            </a:endParaRPr>
          </a:p>
        </p:txBody>
      </p:sp>
      <p:sp>
        <p:nvSpPr>
          <p:cNvPr id="315"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Other attacks also exist on PoS based systems: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Distributed consensus</a:t>
            </a:r>
            <a:endParaRPr b="0" lang="en-GB" sz="2400" spc="-1" strike="noStrike">
              <a:solidFill>
                <a:srgbClr val="000000"/>
              </a:solidFill>
              <a:latin typeface="Arial"/>
            </a:endParaRPr>
          </a:p>
        </p:txBody>
      </p:sp>
      <p:sp>
        <p:nvSpPr>
          <p:cNvPr id="193"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GB"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Two properties must hold:</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process has to terminate with all honest nodes in agreement on one input value.</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value must have been generated by an honest node.</a:t>
            </a:r>
            <a:endParaRPr b="0" lang="en-GB"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Our nodes are trying to agree on the following input:</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Which of the proposed transactions are valid?</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 which order do the transactions appear in the ledger?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IOTA – a Blockchain for the IoT</a:t>
            </a:r>
            <a:endParaRPr b="0" lang="en-GB" sz="3000" spc="-1" strike="noStrike">
              <a:solidFill>
                <a:srgbClr val="000000"/>
              </a:solidFill>
              <a:latin typeface="Arial"/>
            </a:endParaRPr>
          </a:p>
          <a:p>
            <a:pPr>
              <a:lnSpc>
                <a:spcPct val="100000"/>
              </a:lnSpc>
            </a:pPr>
            <a:endParaRPr b="0" lang="en-GB" sz="3000" spc="-1" strike="noStrike">
              <a:solidFill>
                <a:srgbClr val="000000"/>
              </a:solidFill>
              <a:latin typeface="Arial"/>
            </a:endParaRPr>
          </a:p>
        </p:txBody>
      </p:sp>
      <p:sp>
        <p:nvSpPr>
          <p:cNvPr id="317" name="CustomShape 2"/>
          <p:cNvSpPr/>
          <p:nvPr/>
        </p:nvSpPr>
        <p:spPr>
          <a:xfrm>
            <a:off x="335520" y="2906640"/>
            <a:ext cx="10745640" cy="1492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Issues of Existing Blockchains</a:t>
            </a:r>
            <a:endParaRPr b="0" lang="en-GB" sz="2400" spc="-1" strike="noStrike">
              <a:solidFill>
                <a:srgbClr val="000000"/>
              </a:solidFill>
              <a:latin typeface="Arial"/>
            </a:endParaRPr>
          </a:p>
        </p:txBody>
      </p:sp>
      <p:sp>
        <p:nvSpPr>
          <p:cNvPr id="319"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Requirements</a:t>
            </a:r>
            <a:endParaRPr b="0" lang="en-GB" sz="2400" spc="-1" strike="noStrike">
              <a:solidFill>
                <a:srgbClr val="000000"/>
              </a:solidFill>
              <a:latin typeface="Arial"/>
            </a:endParaRPr>
          </a:p>
        </p:txBody>
      </p:sp>
      <p:sp>
        <p:nvSpPr>
          <p:cNvPr id="321"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IOTA in a Nutshell</a:t>
            </a:r>
            <a:endParaRPr b="0" lang="en-GB" sz="2400" spc="-1" strike="noStrike">
              <a:solidFill>
                <a:srgbClr val="000000"/>
              </a:solidFill>
              <a:latin typeface="Arial"/>
            </a:endParaRPr>
          </a:p>
        </p:txBody>
      </p:sp>
      <p:sp>
        <p:nvSpPr>
          <p:cNvPr id="323"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GB" sz="1800" spc="-1" strike="noStrike">
              <a:solidFill>
                <a:srgbClr val="000000"/>
              </a:solidFill>
              <a:latin typeface="Arial"/>
            </a:endParaRPr>
          </a:p>
        </p:txBody>
      </p:sp>
      <p:sp>
        <p:nvSpPr>
          <p:cNvPr id="324" name="CustomShape 3"/>
          <p:cNvSpPr/>
          <p:nvPr/>
        </p:nvSpPr>
        <p:spPr>
          <a:xfrm>
            <a:off x="335520" y="3220920"/>
            <a:ext cx="7431480" cy="113616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a:t>
            </a:r>
            <a:endParaRPr b="0" lang="en-GB" sz="2400" spc="-1" strike="noStrike">
              <a:solidFill>
                <a:srgbClr val="000000"/>
              </a:solidFill>
              <a:latin typeface="Arial"/>
            </a:endParaRPr>
          </a:p>
        </p:txBody>
      </p:sp>
      <p:sp>
        <p:nvSpPr>
          <p:cNvPr id="326" name="CustomShape 2"/>
          <p:cNvSpPr/>
          <p:nvPr/>
        </p:nvSpPr>
        <p:spPr>
          <a:xfrm>
            <a:off x="263520" y="6411600"/>
            <a:ext cx="90043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sp>
        <p:nvSpPr>
          <p:cNvPr id="327" name="CustomShape 3"/>
          <p:cNvSpPr/>
          <p:nvPr/>
        </p:nvSpPr>
        <p:spPr>
          <a:xfrm>
            <a:off x="2886120" y="1608480"/>
            <a:ext cx="1915920" cy="112788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pic>
        <p:nvPicPr>
          <p:cNvPr id="328" name="" descr=""/>
          <p:cNvPicPr/>
          <p:nvPr/>
        </p:nvPicPr>
        <p:blipFill>
          <a:blip r:embed="rId1"/>
          <a:stretch/>
        </p:blipFill>
        <p:spPr>
          <a:xfrm>
            <a:off x="504360" y="1300320"/>
            <a:ext cx="8864640" cy="45028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to make a Transaction?</a:t>
            </a:r>
            <a:endParaRPr b="0" lang="en-GB" sz="2400" spc="-1" strike="noStrike">
              <a:solidFill>
                <a:srgbClr val="000000"/>
              </a:solidFill>
              <a:latin typeface="Arial"/>
            </a:endParaRPr>
          </a:p>
        </p:txBody>
      </p:sp>
      <p:sp>
        <p:nvSpPr>
          <p:cNvPr id="330"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GB" sz="1800" spc="-1" strike="noStrike">
              <a:solidFill>
                <a:srgbClr val="000000"/>
              </a:solidFill>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GB" sz="1800" spc="-1" strike="noStrike">
              <a:solidFill>
                <a:srgbClr val="000000"/>
              </a:solidFill>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GB" sz="2400" spc="-1" strike="noStrike">
              <a:solidFill>
                <a:srgbClr val="000000"/>
              </a:solidFill>
              <a:latin typeface="Arial"/>
            </a:endParaRPr>
          </a:p>
        </p:txBody>
      </p:sp>
      <p:pic>
        <p:nvPicPr>
          <p:cNvPr id="332" name="" descr=""/>
          <p:cNvPicPr/>
          <p:nvPr/>
        </p:nvPicPr>
        <p:blipFill>
          <a:blip r:embed="rId1"/>
          <a:stretch/>
        </p:blipFill>
        <p:spPr>
          <a:xfrm>
            <a:off x="504720" y="1270440"/>
            <a:ext cx="9586440" cy="4537800"/>
          </a:xfrm>
          <a:prstGeom prst="rect">
            <a:avLst/>
          </a:prstGeom>
          <a:ln w="0">
            <a:noFill/>
          </a:ln>
        </p:spPr>
      </p:pic>
      <p:sp>
        <p:nvSpPr>
          <p:cNvPr id="333" name="CustomShape 2"/>
          <p:cNvSpPr/>
          <p:nvPr/>
        </p:nvSpPr>
        <p:spPr>
          <a:xfrm>
            <a:off x="263520" y="6411600"/>
            <a:ext cx="90043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GB" sz="2400" spc="-1" strike="noStrike">
              <a:solidFill>
                <a:srgbClr val="000000"/>
              </a:solidFill>
              <a:latin typeface="Arial"/>
            </a:endParaRPr>
          </a:p>
        </p:txBody>
      </p:sp>
      <p:sp>
        <p:nvSpPr>
          <p:cNvPr id="335" name="CustomShape 2"/>
          <p:cNvSpPr/>
          <p:nvPr/>
        </p:nvSpPr>
        <p:spPr>
          <a:xfrm>
            <a:off x="263520" y="6411600"/>
            <a:ext cx="90043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pic>
        <p:nvPicPr>
          <p:cNvPr id="336" name="" descr=""/>
          <p:cNvPicPr/>
          <p:nvPr/>
        </p:nvPicPr>
        <p:blipFill>
          <a:blip r:embed="rId1"/>
          <a:stretch/>
        </p:blipFill>
        <p:spPr>
          <a:xfrm>
            <a:off x="468360" y="1286280"/>
            <a:ext cx="9622800" cy="486288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GB" sz="2400" spc="-1" strike="noStrike">
              <a:solidFill>
                <a:srgbClr val="000000"/>
              </a:solidFill>
              <a:latin typeface="Arial"/>
            </a:endParaRPr>
          </a:p>
        </p:txBody>
      </p:sp>
      <p:sp>
        <p:nvSpPr>
          <p:cNvPr id="338" name="CustomShape 2"/>
          <p:cNvSpPr/>
          <p:nvPr/>
        </p:nvSpPr>
        <p:spPr>
          <a:xfrm>
            <a:off x="263520" y="6411600"/>
            <a:ext cx="90043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sp>
        <p:nvSpPr>
          <p:cNvPr id="339" name="CustomShape 3"/>
          <p:cNvSpPr/>
          <p:nvPr/>
        </p:nvSpPr>
        <p:spPr>
          <a:xfrm>
            <a:off x="91440" y="6126480"/>
            <a:ext cx="11244600" cy="618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Transactions validated and confirmed by all of the current tips are considered fully confirmed.</a:t>
            </a:r>
            <a:endParaRPr b="0" lang="en-GB" sz="1800" spc="-1" strike="noStrike">
              <a:solidFill>
                <a:srgbClr val="000000"/>
              </a:solidFill>
              <a:latin typeface="Arial"/>
            </a:endParaRPr>
          </a:p>
        </p:txBody>
      </p:sp>
      <p:pic>
        <p:nvPicPr>
          <p:cNvPr id="340" name="" descr=""/>
          <p:cNvPicPr/>
          <p:nvPr/>
        </p:nvPicPr>
        <p:blipFill>
          <a:blip r:embed="rId1"/>
          <a:stretch/>
        </p:blipFill>
        <p:spPr>
          <a:xfrm>
            <a:off x="468360" y="1286280"/>
            <a:ext cx="9622800" cy="486288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Double Spending</a:t>
            </a:r>
            <a:endParaRPr b="0" lang="en-GB" sz="2400" spc="-1" strike="noStrike">
              <a:solidFill>
                <a:srgbClr val="000000"/>
              </a:solidFill>
              <a:latin typeface="Arial"/>
            </a:endParaRPr>
          </a:p>
        </p:txBody>
      </p:sp>
      <p:sp>
        <p:nvSpPr>
          <p:cNvPr id="342" name="CustomShape 2"/>
          <p:cNvSpPr/>
          <p:nvPr/>
        </p:nvSpPr>
        <p:spPr>
          <a:xfrm>
            <a:off x="263520" y="6411600"/>
            <a:ext cx="90043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pic>
        <p:nvPicPr>
          <p:cNvPr id="343" name="" descr=""/>
          <p:cNvPicPr/>
          <p:nvPr/>
        </p:nvPicPr>
        <p:blipFill>
          <a:blip r:embed="rId1"/>
          <a:stretch/>
        </p:blipFill>
        <p:spPr>
          <a:xfrm>
            <a:off x="466200" y="1289160"/>
            <a:ext cx="9618840" cy="45255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Byzantine generals problem</a:t>
            </a:r>
            <a:endParaRPr b="0" lang="en-GB" sz="2400" spc="-1" strike="noStrike">
              <a:solidFill>
                <a:srgbClr val="000000"/>
              </a:solidFill>
              <a:latin typeface="Arial"/>
            </a:endParaRPr>
          </a:p>
        </p:txBody>
      </p:sp>
      <p:sp>
        <p:nvSpPr>
          <p:cNvPr id="195" name="CustomShape 2"/>
          <p:cNvSpPr/>
          <p:nvPr/>
        </p:nvSpPr>
        <p:spPr>
          <a:xfrm>
            <a:off x="335520" y="1600200"/>
            <a:ext cx="10746000" cy="4845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 and a common time to attack.</a:t>
            </a:r>
            <a:endParaRPr b="0" lang="en-GB"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GB"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figure below, C does not know what to agree on.</a:t>
            </a: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Arial"/>
                <a:ea typeface="DejaVu Sans"/>
              </a:rPr>
              <a:t> </a:t>
            </a:r>
            <a:endParaRPr b="0" lang="en-GB" sz="1800" spc="-1" strike="noStrike">
              <a:solidFill>
                <a:srgbClr val="000000"/>
              </a:solidFill>
              <a:latin typeface="Arial"/>
            </a:endParaRPr>
          </a:p>
        </p:txBody>
      </p:sp>
      <p:pic>
        <p:nvPicPr>
          <p:cNvPr id="196" name="" descr=""/>
          <p:cNvPicPr/>
          <p:nvPr/>
        </p:nvPicPr>
        <p:blipFill>
          <a:blip r:embed="rId1"/>
          <a:stretch/>
        </p:blipFill>
        <p:spPr>
          <a:xfrm>
            <a:off x="2840400" y="4095720"/>
            <a:ext cx="6070680" cy="2322360"/>
          </a:xfrm>
          <a:prstGeom prst="rect">
            <a:avLst/>
          </a:prstGeom>
          <a:ln w="0">
            <a:noFill/>
          </a:ln>
        </p:spPr>
      </p:pic>
      <p:sp>
        <p:nvSpPr>
          <p:cNvPr id="197" name="CustomShape 3"/>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Advantages of IOTA</a:t>
            </a:r>
            <a:endParaRPr b="0" lang="en-GB" sz="2400" spc="-1" strike="noStrike">
              <a:solidFill>
                <a:srgbClr val="000000"/>
              </a:solidFill>
              <a:latin typeface="Arial"/>
            </a:endParaRPr>
          </a:p>
        </p:txBody>
      </p:sp>
      <p:sp>
        <p:nvSpPr>
          <p:cNvPr id="345"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Offline Transactions</a:t>
            </a:r>
            <a:endParaRPr b="0" lang="en-GB" sz="2400" spc="-1" strike="noStrike">
              <a:solidFill>
                <a:srgbClr val="000000"/>
              </a:solidFill>
              <a:latin typeface="Arial"/>
            </a:endParaRPr>
          </a:p>
        </p:txBody>
      </p:sp>
      <p:pic>
        <p:nvPicPr>
          <p:cNvPr id="347" name="" descr=""/>
          <p:cNvPicPr/>
          <p:nvPr/>
        </p:nvPicPr>
        <p:blipFill>
          <a:blip r:embed="rId1"/>
          <a:stretch/>
        </p:blipFill>
        <p:spPr>
          <a:xfrm>
            <a:off x="504720" y="1506240"/>
            <a:ext cx="11415240" cy="4740120"/>
          </a:xfrm>
          <a:prstGeom prst="rect">
            <a:avLst/>
          </a:prstGeom>
          <a:ln w="0">
            <a:noFill/>
          </a:ln>
        </p:spPr>
      </p:pic>
      <p:sp>
        <p:nvSpPr>
          <p:cNvPr id="348" name="CustomShape 2"/>
          <p:cNvSpPr/>
          <p:nvPr/>
        </p:nvSpPr>
        <p:spPr>
          <a:xfrm>
            <a:off x="263520" y="6411600"/>
            <a:ext cx="90043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Drawbacks</a:t>
            </a:r>
            <a:endParaRPr b="0" lang="en-GB" sz="2400" spc="-1" strike="noStrike">
              <a:solidFill>
                <a:srgbClr val="000000"/>
              </a:solidFill>
              <a:latin typeface="Arial"/>
            </a:endParaRPr>
          </a:p>
        </p:txBody>
      </p:sp>
      <p:sp>
        <p:nvSpPr>
          <p:cNvPr id="350"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Centralized: Coordinator nodes run by the IOTA foundation</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Unconventional structure for Blockchain =&gt; fresh Vulnerabilities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352"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 on IOTA</a:t>
            </a:r>
            <a:endParaRPr b="0" lang="en-GB" sz="2400" spc="-1" strike="noStrike">
              <a:solidFill>
                <a:srgbClr val="000000"/>
              </a:solidFill>
              <a:latin typeface="Arial"/>
            </a:endParaRPr>
          </a:p>
        </p:txBody>
      </p:sp>
      <p:sp>
        <p:nvSpPr>
          <p:cNvPr id="354"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GB"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356" name="CustomShape 2"/>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difficulties</a:t>
            </a:r>
            <a:endParaRPr b="0" lang="en-GB" sz="2400" spc="-1" strike="noStrike">
              <a:solidFill>
                <a:srgbClr val="000000"/>
              </a:solidFill>
              <a:latin typeface="Arial"/>
            </a:endParaRPr>
          </a:p>
        </p:txBody>
      </p:sp>
      <p:sp>
        <p:nvSpPr>
          <p:cNvPr id="199"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 with the number of nodes: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GB"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Problem with time: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Bitcoin's approach</a:t>
            </a:r>
            <a:endParaRPr b="0" lang="en-GB" sz="2400" spc="-1" strike="noStrike">
              <a:solidFill>
                <a:srgbClr val="000000"/>
              </a:solidFill>
              <a:latin typeface="Arial"/>
            </a:endParaRPr>
          </a:p>
        </p:txBody>
      </p:sp>
      <p:pic>
        <p:nvPicPr>
          <p:cNvPr id="201" name="" descr=""/>
          <p:cNvPicPr/>
          <p:nvPr/>
        </p:nvPicPr>
        <p:blipFill>
          <a:blip r:embed="rId1"/>
          <a:stretch/>
        </p:blipFill>
        <p:spPr>
          <a:xfrm>
            <a:off x="835560" y="1400040"/>
            <a:ext cx="9490680" cy="4537080"/>
          </a:xfrm>
          <a:prstGeom prst="rect">
            <a:avLst/>
          </a:prstGeom>
          <a:ln w="0">
            <a:noFill/>
          </a:ln>
        </p:spPr>
      </p:pic>
      <p:sp>
        <p:nvSpPr>
          <p:cNvPr id="202" name="CustomShape 2"/>
          <p:cNvSpPr/>
          <p:nvPr/>
        </p:nvSpPr>
        <p:spPr>
          <a:xfrm>
            <a:off x="263520" y="6411600"/>
            <a:ext cx="9003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Simplified consensus of Bitcoin</a:t>
            </a:r>
            <a:endParaRPr b="0" lang="en-GB" sz="2400" spc="-1" strike="noStrike">
              <a:solidFill>
                <a:srgbClr val="000000"/>
              </a:solidFill>
              <a:latin typeface="Arial"/>
            </a:endParaRPr>
          </a:p>
        </p:txBody>
      </p:sp>
      <p:sp>
        <p:nvSpPr>
          <p:cNvPr id="204"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323</TotalTime>
  <Application>LibreOffice/7.5.3.2$Linux_X86_64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2023-07-03T11:13:02Z</dcterms:modified>
  <cp:revision>3382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15</vt:i4>
  </property>
</Properties>
</file>